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24"/>
  </p:notesMasterIdLst>
  <p:handoutMasterIdLst>
    <p:handoutMasterId r:id="rId25"/>
  </p:handoutMasterIdLst>
  <p:sldIdLst>
    <p:sldId id="408" r:id="rId2"/>
    <p:sldId id="387" r:id="rId3"/>
    <p:sldId id="388" r:id="rId4"/>
    <p:sldId id="394" r:id="rId5"/>
    <p:sldId id="395" r:id="rId6"/>
    <p:sldId id="396" r:id="rId7"/>
    <p:sldId id="397" r:id="rId8"/>
    <p:sldId id="389" r:id="rId9"/>
    <p:sldId id="398" r:id="rId10"/>
    <p:sldId id="409" r:id="rId11"/>
    <p:sldId id="399" r:id="rId12"/>
    <p:sldId id="390" r:id="rId13"/>
    <p:sldId id="400" r:id="rId14"/>
    <p:sldId id="391" r:id="rId15"/>
    <p:sldId id="410" r:id="rId16"/>
    <p:sldId id="392" r:id="rId17"/>
    <p:sldId id="393" r:id="rId18"/>
    <p:sldId id="401" r:id="rId19"/>
    <p:sldId id="404" r:id="rId20"/>
    <p:sldId id="403" r:id="rId21"/>
    <p:sldId id="412" r:id="rId22"/>
    <p:sldId id="1260" r:id="rId23"/>
  </p:sldIdLst>
  <p:sldSz cx="9144000" cy="5143500" type="screen16x9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D7"/>
    <a:srgbClr val="0000FF"/>
    <a:srgbClr val="FFF6D5"/>
    <a:srgbClr val="5ED17F"/>
    <a:srgbClr val="0712D9"/>
    <a:srgbClr val="0C23D8"/>
    <a:srgbClr val="07860F"/>
    <a:srgbClr val="0044DB"/>
    <a:srgbClr val="004BF3"/>
    <a:srgbClr val="003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1" autoAdjust="0"/>
    <p:restoredTop sz="90693" autoAdjust="0"/>
  </p:normalViewPr>
  <p:slideViewPr>
    <p:cSldViewPr snapToGrid="0">
      <p:cViewPr varScale="1">
        <p:scale>
          <a:sx n="132" d="100"/>
          <a:sy n="132" d="100"/>
        </p:scale>
        <p:origin x="1392" y="96"/>
      </p:cViewPr>
      <p:guideLst>
        <p:guide orient="horz" pos="16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42" d="100"/>
          <a:sy n="142" d="100"/>
        </p:scale>
        <p:origin x="45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61565D71-58CB-4E4A-A112-B88A53B65450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1pPr>
    <a:lvl2pPr marL="4572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2pPr>
    <a:lvl3pPr marL="9144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3pPr>
    <a:lvl4pPr marL="13716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4pPr>
    <a:lvl5pPr marL="18288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Temporary registers become part of PL registers.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PL registers carry partial results from one stage to the next.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stall: prevent an instruction from writing into the pipeline register: </a:t>
            </a:r>
          </a:p>
          <a:p>
            <a:r>
              <a:rPr lang="en-US" dirty="0"/>
              <a:t>	if stalled in ID, then ID/EX register should not be updated by the current instruction in ID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0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new inputs t</a:t>
            </a:r>
            <a:r>
              <a:rPr lang="en-US" baseline="0" dirty="0"/>
              <a:t>o ALU, </a:t>
            </a:r>
            <a:r>
              <a:rPr lang="en-US" baseline="0" dirty="0" err="1"/>
              <a:t>ALUOutput</a:t>
            </a:r>
            <a:r>
              <a:rPr lang="en-US" baseline="0" dirty="0"/>
              <a:t> at the end of EX and MEM stages, and </a:t>
            </a:r>
            <a:r>
              <a:rPr lang="en-US" baseline="0" dirty="0" err="1"/>
              <a:t>MemOutput</a:t>
            </a:r>
            <a:r>
              <a:rPr lang="en-US" baseline="0" dirty="0"/>
              <a:t> at the end of MEM stage.</a:t>
            </a:r>
          </a:p>
          <a:p>
            <a:endParaRPr lang="en-US" baseline="0" dirty="0"/>
          </a:p>
          <a:p>
            <a:r>
              <a:rPr lang="en-US" baseline="0" dirty="0"/>
              <a:t>Ex:	</a:t>
            </a:r>
            <a:r>
              <a:rPr lang="en-US" baseline="0" dirty="0" err="1"/>
              <a:t>addi</a:t>
            </a:r>
            <a:r>
              <a:rPr lang="en-US" baseline="0" dirty="0"/>
              <a:t> x1, x2, x3</a:t>
            </a:r>
          </a:p>
          <a:p>
            <a:r>
              <a:rPr lang="en-US" dirty="0"/>
              <a:t>	</a:t>
            </a:r>
            <a:r>
              <a:rPr lang="en-US" dirty="0" err="1"/>
              <a:t>subi</a:t>
            </a:r>
            <a:r>
              <a:rPr lang="en-US" dirty="0"/>
              <a:t> x4, x3, x1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2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Forwarding logic control the MUXs on the ALU inputs.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hazard detection logic to check if forwarding is necessary by comparing ‘</a:t>
            </a:r>
            <a:r>
              <a:rPr lang="en-US" dirty="0" err="1"/>
              <a:t>rd</a:t>
            </a:r>
            <a:r>
              <a:rPr lang="en-US" dirty="0"/>
              <a:t>’ in EX/MEM or MEM/WB against ‘</a:t>
            </a:r>
            <a:r>
              <a:rPr lang="en-US" dirty="0" err="1"/>
              <a:t>rs</a:t>
            </a:r>
            <a:r>
              <a:rPr lang="en-US" dirty="0"/>
              <a:t>’ in ID/EX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Figure C.23 for details.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older</a:t>
            </a:r>
            <a:r>
              <a:rPr lang="en-US" baseline="0" dirty="0"/>
              <a:t> MIPS, branch condition test is moved to ID if such test is restricted like test ”=0?”.</a:t>
            </a:r>
          </a:p>
          <a:p>
            <a:endParaRPr lang="en-US" baseline="0" dirty="0"/>
          </a:p>
          <a:p>
            <a:r>
              <a:rPr lang="en-US" baseline="0" dirty="0"/>
              <a:t>More complex test requires more complex logic, thus adding delay to ID </a:t>
            </a:r>
            <a:r>
              <a:rPr lang="en-US" baseline="0" dirty="0">
                <a:sym typeface="Wingdings"/>
              </a:rPr>
              <a:t> longer cycle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4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 is not pipelined to reduce cost (DIV is not very common)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9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 is not pipelined to reduce cost (DIV is not very common)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1" y="4873229"/>
            <a:ext cx="5762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209"/>
            <a:ext cx="8784976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4" y="86916"/>
            <a:ext cx="1292662" cy="4591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9" y="86916"/>
            <a:ext cx="6105525" cy="4591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-33158"/>
            <a:ext cx="8281987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4" y="844153"/>
            <a:ext cx="8270875" cy="383381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-33158"/>
            <a:ext cx="8281987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4" y="844153"/>
            <a:ext cx="4059237" cy="3833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844153"/>
            <a:ext cx="4059238" cy="3833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61501"/>
            <a:ext cx="8784976" cy="584775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4307708"/>
          </a:xfrm>
        </p:spPr>
        <p:txBody>
          <a:bodyPr anchor="ctr" anchorCtr="0"/>
          <a:lstStyle>
            <a:lvl1pPr marL="404813" indent="-404813">
              <a:spcBef>
                <a:spcPts val="400"/>
              </a:spcBef>
              <a:buClr>
                <a:srgbClr val="0000FF"/>
              </a:buClr>
              <a:tabLst/>
              <a:defRPr sz="2800"/>
            </a:lvl1pPr>
            <a:lvl2pPr marL="803275" indent="-346075">
              <a:spcBef>
                <a:spcPts val="0"/>
              </a:spcBef>
              <a:tabLst/>
              <a:defRPr sz="2400"/>
            </a:lvl2pPr>
            <a:lvl3pPr marL="1201738" indent="-287338">
              <a:spcBef>
                <a:spcPts val="0"/>
              </a:spcBef>
              <a:tabLst/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990" y="3305175"/>
            <a:ext cx="7358158" cy="584775"/>
          </a:xfrm>
          <a:prstGeom prst="rect">
            <a:avLst/>
          </a:prstGeom>
        </p:spPr>
        <p:txBody>
          <a:bodyPr anchor="t"/>
          <a:lstStyle>
            <a:lvl1pPr algn="ctr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721" y="1167594"/>
            <a:ext cx="8266422" cy="1566174"/>
          </a:xfrm>
        </p:spPr>
        <p:txBody>
          <a:bodyPr anchor="b"/>
          <a:lstStyle>
            <a:lvl1pPr marL="0" indent="0" algn="ctr">
              <a:buNone/>
              <a:defRPr sz="4400" b="1" i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209"/>
            <a:ext cx="8784976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4" y="844153"/>
            <a:ext cx="4059237" cy="3833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844153"/>
            <a:ext cx="4059238" cy="3833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898"/>
            <a:ext cx="8229600" cy="6463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06F7DB-85E6-B743-8208-E5F6D58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61501"/>
            <a:ext cx="8784976" cy="584775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8439"/>
            <a:ext cx="3008313" cy="707886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25394"/>
            <a:ext cx="5486400" cy="40011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3" y="646126"/>
            <a:ext cx="8775576" cy="4288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9513" y="-63025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567737" y="4859771"/>
            <a:ext cx="5762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2000" b="1" i="0">
                <a:solidFill>
                  <a:srgbClr val="0712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2000" b="1" i="0" dirty="0">
              <a:solidFill>
                <a:srgbClr val="0712D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0">
          <a:solidFill>
            <a:srgbClr val="0A31F1"/>
          </a:solidFill>
          <a:latin typeface="Calibri" charset="0"/>
          <a:ea typeface="Calibri" charset="0"/>
          <a:cs typeface="Calibri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80000"/>
        <a:buFont typeface="ZapfDingbatsITC" charset="0"/>
        <a:buChar char="➜"/>
        <a:defRPr sz="32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8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4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0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0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815FC0-E926-3C47-95BF-88CF88F98F09}"/>
              </a:ext>
            </a:extLst>
          </p:cNvPr>
          <p:cNvSpPr/>
          <p:nvPr/>
        </p:nvSpPr>
        <p:spPr bwMode="auto">
          <a:xfrm>
            <a:off x="182880" y="1859261"/>
            <a:ext cx="8778240" cy="1188720"/>
          </a:xfrm>
          <a:prstGeom prst="roundRect">
            <a:avLst>
              <a:gd name="adj" fmla="val 5331"/>
            </a:avLst>
          </a:prstGeom>
          <a:solidFill>
            <a:srgbClr val="FFF0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000" b="1" dirty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rPr>
              <a:t>C.3 Pipeline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5912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RISC-V Instruction Formats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47" y="646276"/>
            <a:ext cx="6310505" cy="1625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3" y="2459207"/>
            <a:ext cx="7700964" cy="2622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72321"/>
            <a:ext cx="2225546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RISC-V  Architecture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Hazard Detection </a:t>
            </a:r>
            <a:r>
              <a:rPr lang="mr-IN" dirty="0"/>
              <a:t>–</a:t>
            </a:r>
            <a:r>
              <a:rPr lang="en-US" dirty="0"/>
              <a:t> Example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79513" y="2891286"/>
            <a:ext cx="8775576" cy="1930971"/>
          </a:xfrm>
        </p:spPr>
        <p:txBody>
          <a:bodyPr/>
          <a:lstStyle/>
          <a:p>
            <a:r>
              <a:rPr lang="en-US" dirty="0"/>
              <a:t>All instruction combinations are considered</a:t>
            </a:r>
          </a:p>
          <a:p>
            <a:r>
              <a:rPr lang="en-US" dirty="0"/>
              <a:t>Upon detection of a hazard, </a:t>
            </a:r>
          </a:p>
          <a:p>
            <a:pPr lvl="1"/>
            <a:r>
              <a:rPr lang="en-US" dirty="0"/>
              <a:t>ID/EX is flushed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bubble</a:t>
            </a:r>
          </a:p>
          <a:p>
            <a:pPr lvl="1"/>
            <a:r>
              <a:rPr lang="en-US" dirty="0"/>
              <a:t>IF/ID remains unchanged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60395" y="725721"/>
            <a:ext cx="7767587" cy="2132981"/>
            <a:chOff x="78581" y="2090853"/>
            <a:chExt cx="8885907" cy="24499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" y="2090853"/>
              <a:ext cx="8885907" cy="244991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93006" y="2643188"/>
              <a:ext cx="9286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6350"/>
              <a:r>
                <a:rPr lang="en-US" sz="1200" b="1" dirty="0">
                  <a:latin typeface="Calibri" charset="0"/>
                  <a:ea typeface="Calibri" charset="0"/>
                  <a:cs typeface="Calibri" charset="0"/>
                </a:rPr>
                <a:t>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858632-B835-E946-B6F8-11C3B5010648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Forwarding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99" y="211755"/>
            <a:ext cx="6031611" cy="48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C3DF4-4B8B-634E-9D5E-A1A1CD197023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8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3226611"/>
          </a:xfrm>
        </p:spPr>
        <p:txBody>
          <a:bodyPr/>
          <a:lstStyle/>
          <a:p>
            <a:r>
              <a:rPr lang="en-US" dirty="0"/>
              <a:t>Sources: outputs of ALU or Memory</a:t>
            </a:r>
          </a:p>
          <a:p>
            <a:r>
              <a:rPr lang="en-US" dirty="0"/>
              <a:t>Destinations: inputs of ALU, Memory, or Branch decision</a:t>
            </a:r>
          </a:p>
          <a:p>
            <a:r>
              <a:rPr lang="en-US" dirty="0"/>
              <a:t>Forwarding done by controlling MUXs of the inputs at destinations</a:t>
            </a:r>
          </a:p>
          <a:p>
            <a:r>
              <a:rPr lang="en-US" dirty="0"/>
              <a:t>Compare registers (</a:t>
            </a:r>
            <a:r>
              <a:rPr lang="en-US" dirty="0" err="1"/>
              <a:t>rd</a:t>
            </a:r>
            <a:r>
              <a:rPr lang="en-US" dirty="0"/>
              <a:t>) in </a:t>
            </a:r>
            <a:r>
              <a:rPr lang="en-US" dirty="0">
                <a:solidFill>
                  <a:srgbClr val="07860F"/>
                </a:solidFill>
              </a:rPr>
              <a:t>EX/MEM</a:t>
            </a:r>
            <a:r>
              <a:rPr lang="en-US" dirty="0"/>
              <a:t> or </a:t>
            </a:r>
            <a:r>
              <a:rPr lang="en-US" dirty="0">
                <a:solidFill>
                  <a:srgbClr val="07860F"/>
                </a:solidFill>
              </a:rPr>
              <a:t>MEM/WB</a:t>
            </a:r>
            <a:r>
              <a:rPr lang="en-US" dirty="0"/>
              <a:t> with registers (rs1/rs2) in </a:t>
            </a:r>
            <a:r>
              <a:rPr lang="en-US" dirty="0">
                <a:solidFill>
                  <a:srgbClr val="FF0000"/>
                </a:solidFill>
              </a:rPr>
              <a:t>ID/EX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EX/MEM</a:t>
            </a:r>
            <a:r>
              <a:rPr lang="en-US" dirty="0"/>
              <a:t>.</a:t>
            </a:r>
          </a:p>
          <a:p>
            <a:r>
              <a:rPr lang="en-US" dirty="0"/>
              <a:t>Ex: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7371" y="3504424"/>
            <a:ext cx="2048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ld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    X1, 45(X2)</a:t>
            </a:r>
          </a:p>
          <a:p>
            <a:pPr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add ...</a:t>
            </a:r>
          </a:p>
          <a:p>
            <a:pPr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sub  X8, X1, X7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4188" y="3689089"/>
            <a:ext cx="4224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MEM/WB.IR[</a:t>
            </a:r>
            <a:r>
              <a:rPr lang="en-US" sz="24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sz="24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]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==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ID/EX.IR[rs1]</a:t>
            </a:r>
          </a:p>
          <a:p>
            <a:pPr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controls an input MUX to ALU.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07C21-6A93-A042-9DA0-A6F467962ABA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5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Branches in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42" y="821299"/>
            <a:ext cx="7406856" cy="4047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D22A4-3308-AC4A-8630-AB896B3137BE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376CA-5C3E-D54D-B629-22FE4F9C08F4}"/>
              </a:ext>
            </a:extLst>
          </p:cNvPr>
          <p:cNvSpPr txBox="1"/>
          <p:nvPr/>
        </p:nvSpPr>
        <p:spPr>
          <a:xfrm>
            <a:off x="4817444" y="97091"/>
            <a:ext cx="2901628" cy="400110"/>
          </a:xfrm>
          <a:prstGeom prst="rect">
            <a:avLst/>
          </a:prstGeom>
          <a:noFill/>
          <a:effectLst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target address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FE989E-7FEB-D14C-AA2B-DB1EBD558DA0}"/>
              </a:ext>
            </a:extLst>
          </p:cNvPr>
          <p:cNvCxnSpPr>
            <a:cxnSpLocks/>
          </p:cNvCxnSpPr>
          <p:nvPr/>
        </p:nvCxnSpPr>
        <p:spPr bwMode="auto">
          <a:xfrm flipH="1">
            <a:off x="4389120" y="539012"/>
            <a:ext cx="856648" cy="8759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466EF-CA07-3F4E-A149-CB1F9C55F44B}"/>
              </a:ext>
            </a:extLst>
          </p:cNvPr>
          <p:cNvSpPr txBox="1"/>
          <p:nvPr/>
        </p:nvSpPr>
        <p:spPr>
          <a:xfrm>
            <a:off x="6267869" y="672224"/>
            <a:ext cx="2901628" cy="400110"/>
          </a:xfrm>
          <a:prstGeom prst="rect">
            <a:avLst/>
          </a:prstGeom>
          <a:noFill/>
          <a:effectLst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condition test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296B59-EE3B-934E-9728-B02969B89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8910" y="974712"/>
            <a:ext cx="365145" cy="48201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942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Branches in Pipeline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3" y="523166"/>
            <a:ext cx="7756534" cy="4363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06352-B6F3-A64A-8F78-A47366B1433A}"/>
              </a:ext>
            </a:extLst>
          </p:cNvPr>
          <p:cNvSpPr txBox="1"/>
          <p:nvPr/>
        </p:nvSpPr>
        <p:spPr>
          <a:xfrm>
            <a:off x="5276769" y="257283"/>
            <a:ext cx="2839625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 condition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783F4-5CDE-E64E-AAA2-23F9B47FBF09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3AD42-F2F8-9E47-8F9C-B3BC69722AAB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2000" y="686321"/>
            <a:ext cx="887341" cy="96922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2809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78" y="716560"/>
            <a:ext cx="4812909" cy="4200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C.7 Extend Pipeline to Handle Long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16560"/>
            <a:ext cx="5845902" cy="4307708"/>
          </a:xfrm>
        </p:spPr>
        <p:txBody>
          <a:bodyPr/>
          <a:lstStyle/>
          <a:p>
            <a:r>
              <a:rPr lang="en-US" dirty="0"/>
              <a:t>Impractical to require all FP operations to  complete in 1 cycle </a:t>
            </a:r>
          </a:p>
          <a:p>
            <a:pPr lvl="1"/>
            <a:r>
              <a:rPr lang="en-US" dirty="0"/>
              <a:t>Longer cycle time</a:t>
            </a:r>
          </a:p>
          <a:p>
            <a:pPr lvl="1"/>
            <a:r>
              <a:rPr lang="en-US" dirty="0"/>
              <a:t>Large area overhead</a:t>
            </a:r>
          </a:p>
          <a:p>
            <a:r>
              <a:rPr lang="en-US" dirty="0"/>
              <a:t>Long FP operations</a:t>
            </a:r>
          </a:p>
          <a:p>
            <a:pPr lvl="1"/>
            <a:r>
              <a:rPr lang="en-US" dirty="0"/>
              <a:t>take multiple cycles</a:t>
            </a:r>
          </a:p>
          <a:p>
            <a:r>
              <a:rPr lang="en-US" dirty="0"/>
              <a:t>Non-pipelined</a:t>
            </a:r>
          </a:p>
          <a:p>
            <a:pPr lvl="1"/>
            <a:r>
              <a:rPr lang="en-US" dirty="0"/>
              <a:t>Stalls caused by long latency FP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97278"/>
            <a:ext cx="2370585" cy="24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9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Pipeline to Handle Long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3782728"/>
            <a:ext cx="8775576" cy="1197102"/>
          </a:xfrm>
        </p:spPr>
        <p:txBody>
          <a:bodyPr/>
          <a:lstStyle/>
          <a:p>
            <a:r>
              <a:rPr lang="en-US" dirty="0"/>
              <a:t>Pipelining functional units allow multiple instructions to be executed in the same FU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76" y="646276"/>
            <a:ext cx="5206411" cy="27139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0810B8-DC75-C542-B8F3-90DC1782B229}"/>
              </a:ext>
            </a:extLst>
          </p:cNvPr>
          <p:cNvCxnSpPr>
            <a:cxnSpLocks/>
          </p:cNvCxnSpPr>
          <p:nvPr/>
        </p:nvCxnSpPr>
        <p:spPr bwMode="auto">
          <a:xfrm>
            <a:off x="3301465" y="3442743"/>
            <a:ext cx="2194560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F4B444-3B5E-9442-B3AC-ED8915F587DF}"/>
              </a:ext>
            </a:extLst>
          </p:cNvPr>
          <p:cNvSpPr txBox="1"/>
          <p:nvPr/>
        </p:nvSpPr>
        <p:spPr>
          <a:xfrm>
            <a:off x="3806951" y="3381904"/>
            <a:ext cx="1304460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25 cycles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977E6-4B0D-5A46-8EB6-6E3B18C334DF}"/>
              </a:ext>
            </a:extLst>
          </p:cNvPr>
          <p:cNvSpPr txBox="1"/>
          <p:nvPr/>
        </p:nvSpPr>
        <p:spPr>
          <a:xfrm>
            <a:off x="0" y="4897278"/>
            <a:ext cx="2370585" cy="24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9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01" y="38155"/>
            <a:ext cx="5557393" cy="2896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01" y="3263838"/>
            <a:ext cx="5823744" cy="1756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69" y="155255"/>
            <a:ext cx="286914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/>
            <a:r>
              <a:rPr lang="en-US" sz="1800" b="1" dirty="0">
                <a:solidFill>
                  <a:srgbClr val="0044DB"/>
                </a:solidFill>
                <a:latin typeface="Calibri" charset="0"/>
                <a:ea typeface="Calibri" charset="0"/>
                <a:cs typeface="Calibri" charset="0"/>
              </a:rPr>
              <a:t>Latency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number of cycles between two dependent instructions.</a:t>
            </a:r>
          </a:p>
          <a:p>
            <a:pPr marL="288925" indent="-282575"/>
            <a:r>
              <a:rPr lang="en-US" sz="18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If FMUL enters M1 in cycle 1</a:t>
            </a:r>
          </a:p>
          <a:p>
            <a:pPr marL="288925" indent="-282575"/>
            <a:r>
              <a:rPr lang="en-US" sz="18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 A dependent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inst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 enter A1 in cycle 8 – 6 cycle latency in between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769" y="2664766"/>
            <a:ext cx="2787637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/>
            <a:r>
              <a:rPr lang="en-US" sz="1800" b="1" dirty="0">
                <a:solidFill>
                  <a:srgbClr val="0044DB"/>
                </a:solidFill>
                <a:latin typeface="Calibri" charset="0"/>
                <a:ea typeface="Calibri" charset="0"/>
                <a:cs typeface="Calibri" charset="0"/>
              </a:rPr>
              <a:t>Interval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number of cycles between two consecutive instructions of the same type.</a:t>
            </a:r>
          </a:p>
          <a:p>
            <a:pPr marL="292100" indent="-285750">
              <a:buFont typeface="Wingdings" pitchFamily="2" charset="2"/>
              <a:buChar char="à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If DIV is issued in cycle 1</a:t>
            </a:r>
          </a:p>
          <a:p>
            <a:pPr marL="292100" indent="-285750">
              <a:buFont typeface="Wingdings" pitchFamily="2" charset="2"/>
              <a:buChar char="à"/>
            </a:pPr>
            <a:r>
              <a:rPr lang="en-US" sz="1800" dirty="0">
                <a:latin typeface="Calibri" charset="0"/>
                <a:ea typeface="Calibri" charset="0"/>
                <a:cs typeface="Calibri" charset="0"/>
                <a:sym typeface="Wingdings" pitchFamily="2" charset="2"/>
              </a:rPr>
              <a:t>The second DIV is issued in cycle 1+25 = 26.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5754530"/>
            <a:ext cx="237058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1C615-9AC5-344B-BF73-7AFC792404D7}"/>
              </a:ext>
            </a:extLst>
          </p:cNvPr>
          <p:cNvSpPr txBox="1"/>
          <p:nvPr/>
        </p:nvSpPr>
        <p:spPr>
          <a:xfrm>
            <a:off x="7489281" y="2534914"/>
            <a:ext cx="1654719" cy="400110"/>
          </a:xfrm>
          <a:prstGeom prst="rect">
            <a:avLst/>
          </a:prstGeom>
          <a:noFill/>
          <a:effectLst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non-pipelined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8714EC-9437-3E4A-9089-D0D7840A3B92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 flipV="1">
            <a:off x="6804560" y="2728661"/>
            <a:ext cx="684720" cy="63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3FFD03-33B6-C540-BAAE-66E739C0AB11}"/>
              </a:ext>
            </a:extLst>
          </p:cNvPr>
          <p:cNvSpPr txBox="1"/>
          <p:nvPr/>
        </p:nvSpPr>
        <p:spPr>
          <a:xfrm>
            <a:off x="0" y="4897278"/>
            <a:ext cx="2370585" cy="24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7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Pipeline to Handle Long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507207"/>
            <a:ext cx="8775576" cy="5129213"/>
          </a:xfrm>
        </p:spPr>
        <p:txBody>
          <a:bodyPr/>
          <a:lstStyle/>
          <a:p>
            <a:r>
              <a:rPr lang="en-US" dirty="0"/>
              <a:t>Long latency causes more stalls for RAW hazards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5754530"/>
            <a:ext cx="237058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649064"/>
            <a:ext cx="8964488" cy="195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FB7D7F-4294-4E4C-9DFA-6243F54176A6}"/>
              </a:ext>
            </a:extLst>
          </p:cNvPr>
          <p:cNvSpPr txBox="1"/>
          <p:nvPr/>
        </p:nvSpPr>
        <p:spPr>
          <a:xfrm>
            <a:off x="0" y="4897278"/>
            <a:ext cx="2370585" cy="24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3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Non-Pipelined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911"/>
          <a:stretch/>
        </p:blipFill>
        <p:spPr>
          <a:xfrm>
            <a:off x="712268" y="646276"/>
            <a:ext cx="7856769" cy="44972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97279"/>
            <a:ext cx="260122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1" y="2175307"/>
            <a:ext cx="8654392" cy="2730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Pipeline to Handle Long Latency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1381747"/>
          </a:xfrm>
        </p:spPr>
        <p:txBody>
          <a:bodyPr/>
          <a:lstStyle/>
          <a:p>
            <a:r>
              <a:rPr lang="en-US" dirty="0"/>
              <a:t>Structural hazards can occur due to long latency</a:t>
            </a:r>
          </a:p>
          <a:p>
            <a:pPr lvl="1"/>
            <a:r>
              <a:rPr lang="en-US" dirty="0"/>
              <a:t>Simultaneous register writes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WAW hazards</a:t>
            </a:r>
          </a:p>
          <a:p>
            <a:r>
              <a:rPr lang="en-US" dirty="0"/>
              <a:t>Instructions can complete out-of-orders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90A94-7158-B941-A754-C96483F3422A}"/>
              </a:ext>
            </a:extLst>
          </p:cNvPr>
          <p:cNvSpPr txBox="1"/>
          <p:nvPr/>
        </p:nvSpPr>
        <p:spPr>
          <a:xfrm>
            <a:off x="0" y="4897278"/>
            <a:ext cx="2370585" cy="24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C.5 Multicycle Operations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F796-91E4-1441-AED1-4BB4CCBC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B442-5AAF-7941-8162-DCA930BE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Simple 5 stages, instructions issued in order, but</a:t>
            </a:r>
          </a:p>
          <a:p>
            <a:pPr lvl="1"/>
            <a:r>
              <a:rPr lang="en-US" b="1" dirty="0"/>
              <a:t>Issue: </a:t>
            </a:r>
            <a:r>
              <a:rPr lang="en-US" dirty="0"/>
              <a:t>instruction moved from ID to EX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Instructions have different latencies through </a:t>
            </a:r>
            <a:r>
              <a:rPr lang="en-US" b="1" dirty="0"/>
              <a:t>EX</a:t>
            </a:r>
          </a:p>
          <a:p>
            <a:pPr lvl="1"/>
            <a:r>
              <a:rPr lang="en-US" dirty="0"/>
              <a:t>Lead to more stalls to handle RAW hazards</a:t>
            </a:r>
          </a:p>
          <a:p>
            <a:pPr lvl="1"/>
            <a:r>
              <a:rPr lang="en-US" dirty="0"/>
              <a:t>Complete out-of-order</a:t>
            </a:r>
          </a:p>
          <a:p>
            <a:pPr lvl="1"/>
            <a:r>
              <a:rPr lang="en-US" dirty="0"/>
              <a:t>WAW or WAR hazards are now possible</a:t>
            </a:r>
          </a:p>
          <a:p>
            <a:pPr>
              <a:spcBef>
                <a:spcPts val="0"/>
              </a:spcBef>
            </a:pPr>
            <a:r>
              <a:rPr lang="en-US" dirty="0"/>
              <a:t>Next, will introduce more advanced features to address those problems</a:t>
            </a:r>
          </a:p>
          <a:p>
            <a:pPr lvl="1"/>
            <a:r>
              <a:rPr lang="en-US" dirty="0"/>
              <a:t>Instruction scheduling: static</a:t>
            </a:r>
            <a:r>
              <a:rPr lang="en-US"/>
              <a:t>, dynamic</a:t>
            </a:r>
            <a:endParaRPr lang="en-US" dirty="0"/>
          </a:p>
          <a:p>
            <a:pPr lvl="1"/>
            <a:r>
              <a:rPr lang="en-US" dirty="0"/>
              <a:t>HW speculation</a:t>
            </a:r>
          </a:p>
          <a:p>
            <a:pPr lvl="1"/>
            <a:r>
              <a:rPr lang="en-US" dirty="0"/>
              <a:t>Multi-issue</a:t>
            </a:r>
          </a:p>
        </p:txBody>
      </p:sp>
    </p:spTree>
    <p:extLst>
      <p:ext uri="{BB962C8B-B14F-4D97-AF65-F5344CB8AC3E}">
        <p14:creationId xmlns:p14="http://schemas.microsoft.com/office/powerpoint/2010/main" val="414888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75A3-7DAD-E441-8006-1FF64AFF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4C83-0F9A-5F4C-8667-7E2E8033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Instruction-level parallelism (ILP): operations of different instructions can overlap</a:t>
            </a:r>
          </a:p>
          <a:p>
            <a:pPr>
              <a:spcBef>
                <a:spcPts val="0"/>
              </a:spcBef>
            </a:pPr>
            <a:r>
              <a:rPr lang="en-US" dirty="0"/>
              <a:t>Pipelining is an arch that exploits ILP</a:t>
            </a:r>
          </a:p>
          <a:p>
            <a:pPr>
              <a:spcBef>
                <a:spcPts val="0"/>
              </a:spcBef>
            </a:pPr>
            <a:r>
              <a:rPr lang="en-US" dirty="0"/>
              <a:t>Pipelining performance suffers due to hazards</a:t>
            </a:r>
          </a:p>
          <a:p>
            <a:pPr lvl="1"/>
            <a:r>
              <a:rPr lang="en-US" dirty="0"/>
              <a:t>Hazards are due to dependences in programs </a:t>
            </a:r>
          </a:p>
          <a:p>
            <a:pPr>
              <a:spcBef>
                <a:spcPts val="0"/>
              </a:spcBef>
            </a:pPr>
            <a:r>
              <a:rPr lang="en-US" dirty="0"/>
              <a:t>Techniques for avoiding hazards</a:t>
            </a:r>
          </a:p>
          <a:p>
            <a:pPr lvl="1"/>
            <a:r>
              <a:rPr lang="en-US" dirty="0"/>
              <a:t>pipeline stall</a:t>
            </a:r>
          </a:p>
          <a:p>
            <a:pPr lvl="1"/>
            <a:r>
              <a:rPr lang="en-US" dirty="0"/>
              <a:t>forwarding</a:t>
            </a:r>
          </a:p>
          <a:p>
            <a:pPr lvl="1"/>
            <a:r>
              <a:rPr lang="en-US" dirty="0"/>
              <a:t>branch prediction</a:t>
            </a:r>
          </a:p>
          <a:p>
            <a:pPr>
              <a:spcBef>
                <a:spcPts val="0"/>
              </a:spcBef>
            </a:pPr>
            <a:r>
              <a:rPr lang="en-US" dirty="0"/>
              <a:t>Long latency FUs introduce new complications</a:t>
            </a:r>
          </a:p>
          <a:p>
            <a:pPr lvl="1"/>
            <a:r>
              <a:rPr lang="en-US" dirty="0"/>
              <a:t>structural hazards, WAW and WAR hazards </a:t>
            </a:r>
          </a:p>
        </p:txBody>
      </p:sp>
    </p:spTree>
    <p:extLst>
      <p:ext uri="{BB962C8B-B14F-4D97-AF65-F5344CB8AC3E}">
        <p14:creationId xmlns:p14="http://schemas.microsoft.com/office/powerpoint/2010/main" val="33457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Basic MIPS Pipeline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7" y="956061"/>
            <a:ext cx="7661869" cy="3946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02308"/>
            <a:ext cx="260122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2121-8B95-3649-BE2F-03A670AC510A}"/>
              </a:ext>
            </a:extLst>
          </p:cNvPr>
          <p:cNvSpPr txBox="1"/>
          <p:nvPr/>
        </p:nvSpPr>
        <p:spPr>
          <a:xfrm>
            <a:off x="5070855" y="248175"/>
            <a:ext cx="2323008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pipeline registers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2C0619-93F1-7E4A-A205-DC5AFDE5C3F5}"/>
              </a:ext>
            </a:extLst>
          </p:cNvPr>
          <p:cNvCxnSpPr/>
          <p:nvPr/>
        </p:nvCxnSpPr>
        <p:spPr bwMode="auto">
          <a:xfrm flipH="1">
            <a:off x="2396691" y="709840"/>
            <a:ext cx="2685448" cy="1041958"/>
          </a:xfrm>
          <a:prstGeom prst="straightConnector1">
            <a:avLst/>
          </a:prstGeom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C6915E-BA2F-9642-A463-133B7471C72C}"/>
              </a:ext>
            </a:extLst>
          </p:cNvPr>
          <p:cNvCxnSpPr>
            <a:cxnSpLocks/>
          </p:cNvCxnSpPr>
          <p:nvPr/>
        </p:nvCxnSpPr>
        <p:spPr bwMode="auto">
          <a:xfrm flipH="1">
            <a:off x="4369791" y="709840"/>
            <a:ext cx="981855" cy="782076"/>
          </a:xfrm>
          <a:prstGeom prst="straightConnector1">
            <a:avLst/>
          </a:prstGeom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41FB1E-70D2-1F4A-8D24-744DA836001F}"/>
              </a:ext>
            </a:extLst>
          </p:cNvPr>
          <p:cNvCxnSpPr>
            <a:cxnSpLocks/>
          </p:cNvCxnSpPr>
          <p:nvPr/>
        </p:nvCxnSpPr>
        <p:spPr bwMode="auto">
          <a:xfrm>
            <a:off x="5890503" y="709840"/>
            <a:ext cx="106036" cy="782076"/>
          </a:xfrm>
          <a:prstGeom prst="straightConnector1">
            <a:avLst/>
          </a:prstGeom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7F5C6D-E3B5-8D49-89DD-077825C17E9D}"/>
              </a:ext>
            </a:extLst>
          </p:cNvPr>
          <p:cNvCxnSpPr>
            <a:cxnSpLocks/>
          </p:cNvCxnSpPr>
          <p:nvPr/>
        </p:nvCxnSpPr>
        <p:spPr bwMode="auto">
          <a:xfrm>
            <a:off x="7055239" y="646276"/>
            <a:ext cx="413965" cy="845640"/>
          </a:xfrm>
          <a:prstGeom prst="straightConnector1">
            <a:avLst/>
          </a:prstGeom>
          <a:ln w="25400" cap="flat" cmpd="sng" algn="ctr">
            <a:solidFill>
              <a:srgbClr val="0000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3" y="20087"/>
            <a:ext cx="6851785" cy="3529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2" y="3406143"/>
            <a:ext cx="6445757" cy="17334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59883" y="20087"/>
            <a:ext cx="3262964" cy="3291003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6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47" y="103276"/>
            <a:ext cx="6778150" cy="3491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37" y="3641634"/>
            <a:ext cx="7081239" cy="1655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A7711-F5F8-274E-BCC7-8FC1194E35D6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DBD70-7C67-4F42-918E-10D8557EAC61}"/>
              </a:ext>
            </a:extLst>
          </p:cNvPr>
          <p:cNvSpPr/>
          <p:nvPr/>
        </p:nvSpPr>
        <p:spPr bwMode="auto">
          <a:xfrm>
            <a:off x="3686476" y="20087"/>
            <a:ext cx="1395663" cy="3291003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72" y="93119"/>
            <a:ext cx="7238214" cy="3728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29226" y="4368733"/>
            <a:ext cx="6763813" cy="584775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62" y="4082465"/>
            <a:ext cx="7190548" cy="10409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40FD43-E7DA-C34B-B8FC-FCF66BF57FAC}"/>
              </a:ext>
            </a:extLst>
          </p:cNvPr>
          <p:cNvSpPr/>
          <p:nvPr/>
        </p:nvSpPr>
        <p:spPr bwMode="auto">
          <a:xfrm>
            <a:off x="5958038" y="20087"/>
            <a:ext cx="1135781" cy="361826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A2F5C-DCF0-9B45-949D-00943B7BD754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6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7" y="93491"/>
            <a:ext cx="7328845" cy="37747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200676" y="4357689"/>
            <a:ext cx="6763813" cy="584775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59" y="4182833"/>
            <a:ext cx="6978983" cy="870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02C8A-8771-4948-8639-0CEDF450EA22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9D13E-8958-F344-93AA-2BF029F1E623}"/>
              </a:ext>
            </a:extLst>
          </p:cNvPr>
          <p:cNvSpPr/>
          <p:nvPr/>
        </p:nvSpPr>
        <p:spPr bwMode="auto">
          <a:xfrm>
            <a:off x="7526956" y="305352"/>
            <a:ext cx="1135781" cy="361826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Hazard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712D9"/>
                </a:solidFill>
              </a:rPr>
              <a:t>Instruction issue</a:t>
            </a:r>
            <a:r>
              <a:rPr lang="en-US" dirty="0"/>
              <a:t>: move from ID to EX</a:t>
            </a:r>
          </a:p>
          <a:p>
            <a:r>
              <a:rPr lang="en-US" dirty="0"/>
              <a:t>Detect data hazards during ID</a:t>
            </a:r>
          </a:p>
          <a:p>
            <a:pPr lvl="1"/>
            <a:r>
              <a:rPr lang="en-US" dirty="0"/>
              <a:t>Stall the instruction before it is issued </a:t>
            </a:r>
          </a:p>
          <a:p>
            <a:pPr lvl="1"/>
            <a:r>
              <a:rPr lang="en-US" dirty="0"/>
              <a:t>Insert pipeline bubbles (no-­ops) (DADD R0, R0, R0)</a:t>
            </a:r>
          </a:p>
          <a:p>
            <a:r>
              <a:rPr lang="en-US" dirty="0"/>
              <a:t>Early detection of interlocks (e.g., due to a load) reduces complexity </a:t>
            </a:r>
          </a:p>
          <a:p>
            <a:r>
              <a:rPr lang="en-US" dirty="0"/>
              <a:t>Detect interlock by comparing: </a:t>
            </a:r>
          </a:p>
          <a:p>
            <a:pPr lvl="1"/>
            <a:r>
              <a:rPr lang="en-US" dirty="0"/>
              <a:t>Source registers in IF/ID (</a:t>
            </a:r>
            <a:r>
              <a:rPr lang="en-US" b="1" i="1" dirty="0"/>
              <a:t>consumers</a:t>
            </a:r>
            <a:r>
              <a:rPr lang="en-US" dirty="0"/>
              <a:t>) with </a:t>
            </a:r>
          </a:p>
          <a:p>
            <a:pPr lvl="1"/>
            <a:r>
              <a:rPr lang="en-US" dirty="0"/>
              <a:t>Destination register in ID/EX or EX/MEM (</a:t>
            </a:r>
            <a:r>
              <a:rPr lang="en-US" b="1" i="1" dirty="0"/>
              <a:t>producer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5754530"/>
            <a:ext cx="260122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A4772-6D4B-5543-A9C6-0C22C3D34A19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Data Hazard Detection </a:t>
            </a:r>
            <a:r>
              <a:rPr lang="mr-IN" dirty="0"/>
              <a:t>–</a:t>
            </a:r>
            <a:r>
              <a:rPr lang="en-US" dirty="0"/>
              <a:t>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646276"/>
            <a:ext cx="6923498" cy="4411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58E26-3163-A741-A310-3898ABB6DB39}"/>
              </a:ext>
            </a:extLst>
          </p:cNvPr>
          <p:cNvSpPr txBox="1"/>
          <p:nvPr/>
        </p:nvSpPr>
        <p:spPr>
          <a:xfrm>
            <a:off x="0" y="4869180"/>
            <a:ext cx="2601225" cy="274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0">
            <a:no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C.3 </a:t>
            </a: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Pipeline Implementation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39831"/>
      </p:ext>
    </p:extLst>
  </p:cSld>
  <p:clrMapOvr>
    <a:masterClrMapping/>
  </p:clrMapOvr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lg"/>
        </a:ln>
        <a:effectLst/>
      </a:spPr>
      <a:bodyPr/>
      <a:lstStyle/>
    </a:lnDef>
    <a:txDef>
      <a:spPr>
        <a:solidFill>
          <a:srgbClr val="FFF6D5"/>
        </a:solidFill>
        <a:effectLst>
          <a:outerShdw blurRad="50800" dist="114300" dir="2700000" algn="tl" rotWithShape="0">
            <a:prstClr val="black">
              <a:alpha val="40000"/>
            </a:prstClr>
          </a:outerShdw>
        </a:effectLst>
      </a:spPr>
      <a:bodyPr wrap="square" rtlCol="0" anchor="ctr" anchorCtr="1">
        <a:spAutoFit/>
      </a:bodyPr>
      <a:lstStyle>
        <a:defPPr algn="ctr">
          <a:defRPr sz="24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57103</TotalTime>
  <Words>1053</Words>
  <Application>Microsoft Office PowerPoint</Application>
  <PresentationFormat>On-screen Show (16:9)</PresentationFormat>
  <Paragraphs>162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Monaco</vt:lpstr>
      <vt:lpstr>Times New Roman</vt:lpstr>
      <vt:lpstr>Wingdings</vt:lpstr>
      <vt:lpstr>ZapfDingbatsITC</vt:lpstr>
      <vt:lpstr>1_cod4e</vt:lpstr>
      <vt:lpstr>PowerPoint Presentation</vt:lpstr>
      <vt:lpstr>Non-Pipelined Version</vt:lpstr>
      <vt:lpstr>A Basic MIPS Pipeline</vt:lpstr>
      <vt:lpstr>PowerPoint Presentation</vt:lpstr>
      <vt:lpstr>PowerPoint Presentation</vt:lpstr>
      <vt:lpstr>PowerPoint Presentation</vt:lpstr>
      <vt:lpstr>PowerPoint Presentation</vt:lpstr>
      <vt:lpstr>Data Hazard Detection</vt:lpstr>
      <vt:lpstr>Data Hazard Detection – Example</vt:lpstr>
      <vt:lpstr>RISC-V Instruction Formats</vt:lpstr>
      <vt:lpstr>Data Hazard Detection – Example</vt:lpstr>
      <vt:lpstr>Forwarding</vt:lpstr>
      <vt:lpstr>Forwarding</vt:lpstr>
      <vt:lpstr>Branches in Pipeline</vt:lpstr>
      <vt:lpstr>Branches in Pipeline</vt:lpstr>
      <vt:lpstr>C.7 Extend Pipeline to Handle Long Latency</vt:lpstr>
      <vt:lpstr>Extend Pipeline to Handle Long Latency</vt:lpstr>
      <vt:lpstr>PowerPoint Presentation</vt:lpstr>
      <vt:lpstr>Extend Pipeline to Handle Long Latency</vt:lpstr>
      <vt:lpstr>Extend Pipeline to Handle Long Latency</vt:lpstr>
      <vt:lpstr>More Sophisticated Pipelines</vt:lpstr>
      <vt:lpstr>Summary  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Srinivas Katkoori</cp:lastModifiedBy>
  <cp:revision>874</cp:revision>
  <cp:lastPrinted>2018-03-20T16:06:35Z</cp:lastPrinted>
  <dcterms:created xsi:type="dcterms:W3CDTF">2008-07-27T22:34:41Z</dcterms:created>
  <dcterms:modified xsi:type="dcterms:W3CDTF">2023-02-01T18:46:14Z</dcterms:modified>
</cp:coreProperties>
</file>